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0E0D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her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3771900"/>
            <a:ext cx="12191695" cy="3086100"/>
          </a:xfrm>
          <a:prstGeom prst="rect">
            <a:avLst/>
          </a:prstGeom>
          <a:solidFill>
            <a:srgbClr val="0B0E0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1828800"/>
            <a:ext cx="10698480" cy="18288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0000"/>
              </a:lnSpc>
              <a:spcAft>
                <a:spcPts val="800"/>
              </a:spcAft>
            </a:pPr>
            <a:r>
              <a:rPr sz="1600" b="0">
                <a:solidFill>
                  <a:srgbClr val="ECC869"/>
                </a:solidFill>
                <a:latin typeface="Cormorant Garamond"/>
              </a:rPr>
              <a:t>SANXINGDUI · ANCIENT SHU CIVILIZATION</a:t>
            </a:r>
          </a:p>
          <a:p>
            <a:pPr algn="l">
              <a:lnSpc>
                <a:spcPct val="120000"/>
              </a:lnSpc>
              <a:spcAft>
                <a:spcPts val="800"/>
              </a:spcAft>
            </a:pPr>
            <a:r>
              <a:rPr sz="6000" b="1">
                <a:solidFill>
                  <a:srgbClr val="ECC869"/>
                </a:solidFill>
                <a:latin typeface="Noto Serif SC"/>
              </a:rPr>
              <a:t>三星堆与古蜀文明</a:t>
            </a:r>
          </a:p>
          <a:p>
            <a:pPr algn="l">
              <a:lnSpc>
                <a:spcPct val="120000"/>
              </a:lnSpc>
              <a:spcAft>
                <a:spcPts val="800"/>
              </a:spcAft>
            </a:pPr>
            <a:r>
              <a:rPr sz="3200" b="0">
                <a:solidFill>
                  <a:srgbClr val="6FBF9E"/>
                </a:solidFill>
                <a:latin typeface="Noto Serif SC"/>
              </a:rPr>
              <a:t>教学课件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5120640"/>
            <a:ext cx="1069848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0000"/>
              </a:lnSpc>
              <a:spcAft>
                <a:spcPts val="400"/>
              </a:spcAft>
            </a:pPr>
            <a:r>
              <a:rPr sz="1800" b="1">
                <a:solidFill>
                  <a:srgbClr val="D8CDB4"/>
                </a:solidFill>
                <a:latin typeface="Cormorant Garamond"/>
              </a:rPr>
              <a:t>沉睡三千年 · 一醒惊天下</a:t>
            </a:r>
          </a:p>
          <a:p>
            <a:pPr algn="l">
              <a:lnSpc>
                <a:spcPct val="120000"/>
              </a:lnSpc>
              <a:spcAft>
                <a:spcPts val="400"/>
              </a:spcAft>
            </a:pPr>
            <a:r>
              <a:rPr sz="1200" b="0">
                <a:solidFill>
                  <a:srgbClr val="6FBF9E"/>
                </a:solidFill>
                <a:latin typeface="Noto Serif SC"/>
              </a:rPr>
              <a:t>青铜绿 · 陨铁黑 · 太阳金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0E0D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treedetai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120511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120511" y="0"/>
            <a:ext cx="7071183" cy="6858000"/>
          </a:xfrm>
          <a:prstGeom prst="rect">
            <a:avLst/>
          </a:prstGeom>
          <a:solidFill>
            <a:srgbClr val="0B0E0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364345" y="731520"/>
            <a:ext cx="36576" cy="5029200"/>
          </a:xfrm>
          <a:prstGeom prst="rect">
            <a:avLst/>
          </a:prstGeom>
          <a:solidFill>
            <a:srgbClr val="C9A1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577711" y="640080"/>
            <a:ext cx="6217920" cy="12801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0000"/>
              </a:lnSpc>
              <a:spcAft>
                <a:spcPts val="400"/>
              </a:spcAft>
            </a:pPr>
            <a:r>
              <a:rPr sz="1400" b="0">
                <a:solidFill>
                  <a:srgbClr val="C9A14A"/>
                </a:solidFill>
                <a:latin typeface="Cormorant Garamond"/>
              </a:rPr>
              <a:t>CHAPTER 08</a:t>
            </a:r>
          </a:p>
          <a:p>
            <a:pPr algn="l">
              <a:lnSpc>
                <a:spcPct val="120000"/>
              </a:lnSpc>
              <a:spcAft>
                <a:spcPts val="400"/>
              </a:spcAft>
            </a:pPr>
            <a:r>
              <a:rPr sz="3400" b="1">
                <a:solidFill>
                  <a:srgbClr val="ECC869"/>
                </a:solidFill>
                <a:latin typeface="Noto Serif SC"/>
              </a:rPr>
              <a:t>第捌章  数字复原</a:t>
            </a:r>
          </a:p>
          <a:p>
            <a:pPr algn="l">
              <a:lnSpc>
                <a:spcPct val="120000"/>
              </a:lnSpc>
              <a:spcAft>
                <a:spcPts val="400"/>
              </a:spcAft>
            </a:pPr>
            <a:r>
              <a:rPr sz="1600" b="0">
                <a:solidFill>
                  <a:srgbClr val="6FBF9E"/>
                </a:solidFill>
                <a:latin typeface="Noto Serif SC"/>
              </a:rPr>
              <a:t>当代考古与数字复原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577711" y="2468880"/>
            <a:ext cx="62179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0000"/>
              </a:lnSpc>
              <a:spcAft>
                <a:spcPts val="600"/>
              </a:spcAft>
            </a:pPr>
            <a:r>
              <a:rPr sz="1200" b="0">
                <a:solidFill>
                  <a:srgbClr val="C9A14A"/>
                </a:solidFill>
                <a:latin typeface="Cormorant Garamond"/>
              </a:rPr>
              <a:t>当代·数字 · 三星堆博物馆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577711" y="3017520"/>
            <a:ext cx="6217920" cy="3200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30000"/>
              </a:lnSpc>
              <a:spcAft>
                <a:spcPts val="1200"/>
              </a:spcAft>
            </a:pPr>
            <a:r>
              <a:rPr sz="1500" b="0">
                <a:solidFill>
                  <a:srgbClr val="D8CDB4"/>
                </a:solidFill>
                <a:latin typeface="Noto Serif SC"/>
              </a:rPr>
              <a:t>◆ 2019年起3–8号新坑「方舱考古」发掘</a:t>
            </a:r>
          </a:p>
          <a:p>
            <a:pPr algn="l">
              <a:lnSpc>
                <a:spcPct val="130000"/>
              </a:lnSpc>
              <a:spcAft>
                <a:spcPts val="1200"/>
              </a:spcAft>
            </a:pPr>
            <a:r>
              <a:rPr sz="1500" b="0">
                <a:solidFill>
                  <a:srgbClr val="D8CDB4"/>
                </a:solidFill>
                <a:latin typeface="Noto Serif SC"/>
              </a:rPr>
              <a:t>◆ 多光谱扫描·3D建模·AI器物拼对</a:t>
            </a:r>
          </a:p>
          <a:p>
            <a:pPr algn="l">
              <a:lnSpc>
                <a:spcPct val="130000"/>
              </a:lnSpc>
              <a:spcAft>
                <a:spcPts val="1200"/>
              </a:spcAft>
            </a:pPr>
            <a:r>
              <a:rPr sz="1500" b="0">
                <a:solidFill>
                  <a:srgbClr val="D8CDB4"/>
                </a:solidFill>
                <a:latin typeface="Noto Serif SC"/>
              </a:rPr>
              <a:t>◆ 数字孪生重建祭祀场景</a:t>
            </a:r>
          </a:p>
          <a:p>
            <a:pPr algn="l">
              <a:lnSpc>
                <a:spcPct val="130000"/>
              </a:lnSpc>
              <a:spcAft>
                <a:spcPts val="1200"/>
              </a:spcAft>
            </a:pPr>
            <a:r>
              <a:rPr sz="1500" b="0">
                <a:solidFill>
                  <a:srgbClr val="D8CDB4"/>
                </a:solidFill>
                <a:latin typeface="Noto Serif SC"/>
              </a:rPr>
              <a:t>◆ AI文生图/音乐/语音——古蜀第二次生命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6400800"/>
            <a:ext cx="54864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0000"/>
              </a:lnSpc>
              <a:spcAft>
                <a:spcPts val="600"/>
              </a:spcAft>
            </a:pPr>
            <a:r>
              <a:rPr sz="900" b="0">
                <a:solidFill>
                  <a:srgbClr val="6FBF9E"/>
                </a:solidFill>
                <a:latin typeface="Cormorant Garamond"/>
              </a:rPr>
              <a:t>三星堆与古蜀文明 · 教学课件 · P.10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181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2743200"/>
            <a:ext cx="12191695" cy="2011680"/>
          </a:xfrm>
          <a:prstGeom prst="rect">
            <a:avLst/>
          </a:prstGeom>
          <a:solidFill>
            <a:srgbClr val="2D5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2743200"/>
            <a:ext cx="12191695" cy="2011680"/>
          </a:xfrm>
          <a:prstGeom prst="rect">
            <a:avLst/>
          </a:prstGeom>
          <a:solidFill>
            <a:srgbClr val="0B0E0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14400" y="2926080"/>
            <a:ext cx="10332720" cy="1645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lnSpc>
                <a:spcPct val="120000"/>
              </a:lnSpc>
              <a:spcAft>
                <a:spcPts val="400"/>
              </a:spcAft>
            </a:pPr>
            <a:r>
              <a:rPr sz="4000" b="1">
                <a:solidFill>
                  <a:srgbClr val="ECC869"/>
                </a:solidFill>
                <a:latin typeface="Noto Serif SC"/>
              </a:rPr>
              <a:t>沉睡三千年</a:t>
            </a:r>
          </a:p>
          <a:p>
            <a:pPr algn="ctr">
              <a:lnSpc>
                <a:spcPct val="120000"/>
              </a:lnSpc>
              <a:spcAft>
                <a:spcPts val="400"/>
              </a:spcAft>
            </a:pPr>
            <a:r>
              <a:rPr sz="4000" b="1">
                <a:solidFill>
                  <a:srgbClr val="ECC869"/>
                </a:solidFill>
                <a:latin typeface="Noto Serif SC"/>
              </a:rPr>
              <a:t>一醒惊天下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5029200"/>
            <a:ext cx="1033272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20000"/>
              </a:lnSpc>
              <a:spcAft>
                <a:spcPts val="600"/>
              </a:spcAft>
            </a:pPr>
            <a:r>
              <a:rPr sz="1600" b="0">
                <a:solidFill>
                  <a:srgbClr val="D8CDB4"/>
                </a:solidFill>
                <a:latin typeface="Cormorant Garamond"/>
              </a:rPr>
              <a:t>— 配合数字课程门户使用 —</a:t>
            </a:r>
          </a:p>
          <a:p>
            <a:pPr algn="ctr">
              <a:lnSpc>
                <a:spcPct val="120000"/>
              </a:lnSpc>
              <a:spcAft>
                <a:spcPts val="600"/>
              </a:spcAft>
            </a:pPr>
            <a:r>
              <a:rPr sz="1200" b="0">
                <a:solidFill>
                  <a:srgbClr val="6FBF9E"/>
                </a:solidFill>
                <a:latin typeface="Noto Serif SC"/>
              </a:rPr>
              <a:t>门户含祭祀坑空间 · 文物长廊 · 古蜀祭司讲解员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181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457200"/>
            <a:ext cx="100584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0000"/>
              </a:lnSpc>
              <a:spcAft>
                <a:spcPts val="600"/>
              </a:spcAft>
            </a:pPr>
            <a:r>
              <a:rPr sz="2800" b="1">
                <a:solidFill>
                  <a:srgbClr val="ECC869"/>
                </a:solidFill>
                <a:latin typeface="Noto Serif SC"/>
              </a:rPr>
              <a:t>目 录 · CONTENTS</a:t>
            </a:r>
          </a:p>
        </p:txBody>
      </p:sp>
      <p:sp>
        <p:nvSpPr>
          <p:cNvPr id="3" name="Rectangle 2"/>
          <p:cNvSpPr/>
          <p:nvPr/>
        </p:nvSpPr>
        <p:spPr>
          <a:xfrm>
            <a:off x="731520" y="1188720"/>
            <a:ext cx="2286000" cy="25400"/>
          </a:xfrm>
          <a:prstGeom prst="rect">
            <a:avLst/>
          </a:prstGeom>
          <a:solidFill>
            <a:srgbClr val="C9A1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731520" y="1645920"/>
            <a:ext cx="548640" cy="548640"/>
          </a:xfrm>
          <a:prstGeom prst="rect">
            <a:avLst/>
          </a:prstGeom>
          <a:solidFill>
            <a:srgbClr val="2D5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1645920"/>
            <a:ext cx="548640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lnSpc>
                <a:spcPct val="120000"/>
              </a:lnSpc>
              <a:spcAft>
                <a:spcPts val="600"/>
              </a:spcAft>
            </a:pPr>
            <a:r>
              <a:rPr sz="2000" b="1">
                <a:solidFill>
                  <a:srgbClr val="ECC869"/>
                </a:solidFill>
                <a:latin typeface="Noto Serif SC"/>
              </a:rPr>
              <a:t>壹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463040" y="1600200"/>
            <a:ext cx="45720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0000"/>
              </a:lnSpc>
              <a:spcAft>
                <a:spcPts val="200"/>
              </a:spcAft>
            </a:pPr>
            <a:r>
              <a:rPr sz="1500" b="1">
                <a:solidFill>
                  <a:srgbClr val="ECC869"/>
                </a:solidFill>
                <a:latin typeface="Noto Serif SC"/>
              </a:rPr>
              <a:t>第1章 蚕丛鱼凫</a:t>
            </a:r>
          </a:p>
          <a:p>
            <a:pPr algn="l">
              <a:lnSpc>
                <a:spcPct val="120000"/>
              </a:lnSpc>
              <a:spcAft>
                <a:spcPts val="200"/>
              </a:spcAft>
            </a:pPr>
            <a:r>
              <a:rPr sz="1000" b="0">
                <a:solidFill>
                  <a:srgbClr val="6FBF9E"/>
                </a:solidFill>
                <a:latin typeface="Cormorant Garamond"/>
              </a:rPr>
              <a:t>约公元前2500–前1700年 · 宝墩文化</a:t>
            </a:r>
          </a:p>
        </p:txBody>
      </p:sp>
      <p:sp>
        <p:nvSpPr>
          <p:cNvPr id="7" name="Rectangle 6"/>
          <p:cNvSpPr/>
          <p:nvPr/>
        </p:nvSpPr>
        <p:spPr>
          <a:xfrm>
            <a:off x="731520" y="2880360"/>
            <a:ext cx="548640" cy="548640"/>
          </a:xfrm>
          <a:prstGeom prst="rect">
            <a:avLst/>
          </a:prstGeom>
          <a:solidFill>
            <a:srgbClr val="2D5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31520" y="2880360"/>
            <a:ext cx="548640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lnSpc>
                <a:spcPct val="120000"/>
              </a:lnSpc>
              <a:spcAft>
                <a:spcPts val="600"/>
              </a:spcAft>
            </a:pPr>
            <a:r>
              <a:rPr sz="2000" b="1">
                <a:solidFill>
                  <a:srgbClr val="ECC869"/>
                </a:solidFill>
                <a:latin typeface="Noto Serif SC"/>
              </a:rPr>
              <a:t>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63040" y="2834640"/>
            <a:ext cx="45720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0000"/>
              </a:lnSpc>
              <a:spcAft>
                <a:spcPts val="200"/>
              </a:spcAft>
            </a:pPr>
            <a:r>
              <a:rPr sz="1500" b="1">
                <a:solidFill>
                  <a:srgbClr val="ECC869"/>
                </a:solidFill>
                <a:latin typeface="Noto Serif SC"/>
              </a:rPr>
              <a:t>第2章 惊世发现</a:t>
            </a:r>
          </a:p>
          <a:p>
            <a:pPr algn="l">
              <a:lnSpc>
                <a:spcPct val="120000"/>
              </a:lnSpc>
              <a:spcAft>
                <a:spcPts val="200"/>
              </a:spcAft>
            </a:pPr>
            <a:r>
              <a:rPr sz="1000" b="0">
                <a:solidFill>
                  <a:srgbClr val="6FBF9E"/>
                </a:solidFill>
                <a:latin typeface="Cormorant Garamond"/>
              </a:rPr>
              <a:t>1986年 · 一号祭祀坑</a:t>
            </a:r>
          </a:p>
        </p:txBody>
      </p:sp>
      <p:sp>
        <p:nvSpPr>
          <p:cNvPr id="10" name="Rectangle 9"/>
          <p:cNvSpPr/>
          <p:nvPr/>
        </p:nvSpPr>
        <p:spPr>
          <a:xfrm>
            <a:off x="731520" y="4114800"/>
            <a:ext cx="548640" cy="548640"/>
          </a:xfrm>
          <a:prstGeom prst="rect">
            <a:avLst/>
          </a:prstGeom>
          <a:solidFill>
            <a:srgbClr val="2D5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31520" y="4114800"/>
            <a:ext cx="548640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lnSpc>
                <a:spcPct val="120000"/>
              </a:lnSpc>
              <a:spcAft>
                <a:spcPts val="600"/>
              </a:spcAft>
            </a:pPr>
            <a:r>
              <a:rPr sz="2000" b="1">
                <a:solidFill>
                  <a:srgbClr val="ECC869"/>
                </a:solidFill>
                <a:latin typeface="Noto Serif SC"/>
              </a:rPr>
              <a:t>叁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63040" y="4069080"/>
            <a:ext cx="45720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0000"/>
              </a:lnSpc>
              <a:spcAft>
                <a:spcPts val="200"/>
              </a:spcAft>
            </a:pPr>
            <a:r>
              <a:rPr sz="1500" b="1">
                <a:solidFill>
                  <a:srgbClr val="ECC869"/>
                </a:solidFill>
                <a:latin typeface="Noto Serif SC"/>
              </a:rPr>
              <a:t>第3章 青铜神树</a:t>
            </a:r>
          </a:p>
          <a:p>
            <a:pPr algn="l">
              <a:lnSpc>
                <a:spcPct val="120000"/>
              </a:lnSpc>
              <a:spcAft>
                <a:spcPts val="200"/>
              </a:spcAft>
            </a:pPr>
            <a:r>
              <a:rPr sz="1000" b="0">
                <a:solidFill>
                  <a:srgbClr val="6FBF9E"/>
                </a:solidFill>
                <a:latin typeface="Cormorant Garamond"/>
              </a:rPr>
              <a:t>青铜·通天 · 二号祭祀坑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31520" y="5349240"/>
            <a:ext cx="548640" cy="548640"/>
          </a:xfrm>
          <a:prstGeom prst="rect">
            <a:avLst/>
          </a:prstGeom>
          <a:solidFill>
            <a:srgbClr val="2D5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31520" y="5349240"/>
            <a:ext cx="548640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lnSpc>
                <a:spcPct val="120000"/>
              </a:lnSpc>
              <a:spcAft>
                <a:spcPts val="600"/>
              </a:spcAft>
            </a:pPr>
            <a:r>
              <a:rPr sz="2000" b="1">
                <a:solidFill>
                  <a:srgbClr val="ECC869"/>
                </a:solidFill>
                <a:latin typeface="Noto Serif SC"/>
              </a:rPr>
              <a:t>肆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63040" y="5303520"/>
            <a:ext cx="45720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0000"/>
              </a:lnSpc>
              <a:spcAft>
                <a:spcPts val="200"/>
              </a:spcAft>
            </a:pPr>
            <a:r>
              <a:rPr sz="1500" b="1">
                <a:solidFill>
                  <a:srgbClr val="ECC869"/>
                </a:solidFill>
                <a:latin typeface="Noto Serif SC"/>
              </a:rPr>
              <a:t>第4章 纵目面具</a:t>
            </a:r>
          </a:p>
          <a:p>
            <a:pPr algn="l">
              <a:lnSpc>
                <a:spcPct val="120000"/>
              </a:lnSpc>
              <a:spcAft>
                <a:spcPts val="200"/>
              </a:spcAft>
            </a:pPr>
            <a:r>
              <a:rPr sz="1000" b="0">
                <a:solidFill>
                  <a:srgbClr val="6FBF9E"/>
                </a:solidFill>
                <a:latin typeface="Cormorant Garamond"/>
              </a:rPr>
              <a:t>神性形象 · 二号祭祀坑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309359" y="1645920"/>
            <a:ext cx="548640" cy="548640"/>
          </a:xfrm>
          <a:prstGeom prst="rect">
            <a:avLst/>
          </a:prstGeom>
          <a:solidFill>
            <a:srgbClr val="2D5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309359" y="1645920"/>
            <a:ext cx="548640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lnSpc>
                <a:spcPct val="120000"/>
              </a:lnSpc>
              <a:spcAft>
                <a:spcPts val="600"/>
              </a:spcAft>
            </a:pPr>
            <a:r>
              <a:rPr sz="2000" b="1">
                <a:solidFill>
                  <a:srgbClr val="ECC869"/>
                </a:solidFill>
                <a:latin typeface="Noto Serif SC"/>
              </a:rPr>
              <a:t>伍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040879" y="1600200"/>
            <a:ext cx="45720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0000"/>
              </a:lnSpc>
              <a:spcAft>
                <a:spcPts val="200"/>
              </a:spcAft>
            </a:pPr>
            <a:r>
              <a:rPr sz="1500" b="1">
                <a:solidFill>
                  <a:srgbClr val="ECC869"/>
                </a:solidFill>
                <a:latin typeface="Noto Serif SC"/>
              </a:rPr>
              <a:t>第5章 金杖之谜</a:t>
            </a:r>
          </a:p>
          <a:p>
            <a:pPr algn="l">
              <a:lnSpc>
                <a:spcPct val="120000"/>
              </a:lnSpc>
              <a:spcAft>
                <a:spcPts val="200"/>
              </a:spcAft>
            </a:pPr>
            <a:r>
              <a:rPr sz="1000" b="0">
                <a:solidFill>
                  <a:srgbClr val="6FBF9E"/>
                </a:solidFill>
                <a:latin typeface="Cormorant Garamond"/>
              </a:rPr>
              <a:t>王权符号 · 一号祭祀坑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309359" y="2880360"/>
            <a:ext cx="548640" cy="548640"/>
          </a:xfrm>
          <a:prstGeom prst="rect">
            <a:avLst/>
          </a:prstGeom>
          <a:solidFill>
            <a:srgbClr val="2D5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309359" y="2880360"/>
            <a:ext cx="548640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lnSpc>
                <a:spcPct val="120000"/>
              </a:lnSpc>
              <a:spcAft>
                <a:spcPts val="600"/>
              </a:spcAft>
            </a:pPr>
            <a:r>
              <a:rPr sz="2000" b="1">
                <a:solidFill>
                  <a:srgbClr val="ECC869"/>
                </a:solidFill>
                <a:latin typeface="Noto Serif SC"/>
              </a:rPr>
              <a:t>陆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040879" y="2834640"/>
            <a:ext cx="45720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0000"/>
              </a:lnSpc>
              <a:spcAft>
                <a:spcPts val="200"/>
              </a:spcAft>
            </a:pPr>
            <a:r>
              <a:rPr sz="1500" b="1">
                <a:solidFill>
                  <a:srgbClr val="ECC869"/>
                </a:solidFill>
                <a:latin typeface="Noto Serif SC"/>
              </a:rPr>
              <a:t>第6章 金沙迁都</a:t>
            </a:r>
          </a:p>
          <a:p>
            <a:pPr algn="l">
              <a:lnSpc>
                <a:spcPct val="120000"/>
              </a:lnSpc>
              <a:spcAft>
                <a:spcPts val="200"/>
              </a:spcAft>
            </a:pPr>
            <a:r>
              <a:rPr sz="1000" b="0">
                <a:solidFill>
                  <a:srgbClr val="6FBF9E"/>
                </a:solidFill>
                <a:latin typeface="Cormorant Garamond"/>
              </a:rPr>
              <a:t>约公元前1200–前650年 · 金沙遗址</a:t>
            </a:r>
          </a:p>
        </p:txBody>
      </p:sp>
      <p:sp>
        <p:nvSpPr>
          <p:cNvPr id="22" name="Rectangle 21"/>
          <p:cNvSpPr/>
          <p:nvPr/>
        </p:nvSpPr>
        <p:spPr>
          <a:xfrm>
            <a:off x="6309359" y="4114800"/>
            <a:ext cx="548640" cy="548640"/>
          </a:xfrm>
          <a:prstGeom prst="rect">
            <a:avLst/>
          </a:prstGeom>
          <a:solidFill>
            <a:srgbClr val="2D5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6309359" y="4114800"/>
            <a:ext cx="548640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lnSpc>
                <a:spcPct val="120000"/>
              </a:lnSpc>
              <a:spcAft>
                <a:spcPts val="600"/>
              </a:spcAft>
            </a:pPr>
            <a:r>
              <a:rPr sz="2000" b="1">
                <a:solidFill>
                  <a:srgbClr val="ECC869"/>
                </a:solidFill>
                <a:latin typeface="Noto Serif SC"/>
              </a:rPr>
              <a:t>柒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040879" y="4069080"/>
            <a:ext cx="45720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0000"/>
              </a:lnSpc>
              <a:spcAft>
                <a:spcPts val="200"/>
              </a:spcAft>
            </a:pPr>
            <a:r>
              <a:rPr sz="1500" b="1">
                <a:solidFill>
                  <a:srgbClr val="ECC869"/>
                </a:solidFill>
                <a:latin typeface="Noto Serif SC"/>
              </a:rPr>
              <a:t>第7章 巴蜀图语</a:t>
            </a:r>
          </a:p>
          <a:p>
            <a:pPr algn="l">
              <a:lnSpc>
                <a:spcPct val="120000"/>
              </a:lnSpc>
              <a:spcAft>
                <a:spcPts val="200"/>
              </a:spcAft>
            </a:pPr>
            <a:r>
              <a:rPr sz="1000" b="0">
                <a:solidFill>
                  <a:srgbClr val="6FBF9E"/>
                </a:solidFill>
                <a:latin typeface="Cormorant Garamond"/>
              </a:rPr>
              <a:t>未解之谜 · 全蜀境</a:t>
            </a:r>
          </a:p>
        </p:txBody>
      </p:sp>
      <p:sp>
        <p:nvSpPr>
          <p:cNvPr id="25" name="Rectangle 24"/>
          <p:cNvSpPr/>
          <p:nvPr/>
        </p:nvSpPr>
        <p:spPr>
          <a:xfrm>
            <a:off x="6309359" y="5349240"/>
            <a:ext cx="548640" cy="548640"/>
          </a:xfrm>
          <a:prstGeom prst="rect">
            <a:avLst/>
          </a:prstGeom>
          <a:solidFill>
            <a:srgbClr val="2D5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309359" y="5349240"/>
            <a:ext cx="548640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lnSpc>
                <a:spcPct val="120000"/>
              </a:lnSpc>
              <a:spcAft>
                <a:spcPts val="600"/>
              </a:spcAft>
            </a:pPr>
            <a:r>
              <a:rPr sz="2000" b="1">
                <a:solidFill>
                  <a:srgbClr val="ECC869"/>
                </a:solidFill>
                <a:latin typeface="Noto Serif SC"/>
              </a:rPr>
              <a:t>捌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040879" y="5303520"/>
            <a:ext cx="45720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0000"/>
              </a:lnSpc>
              <a:spcAft>
                <a:spcPts val="200"/>
              </a:spcAft>
            </a:pPr>
            <a:r>
              <a:rPr sz="1500" b="1">
                <a:solidFill>
                  <a:srgbClr val="ECC869"/>
                </a:solidFill>
                <a:latin typeface="Noto Serif SC"/>
              </a:rPr>
              <a:t>第8章 数字复原</a:t>
            </a:r>
          </a:p>
          <a:p>
            <a:pPr algn="l">
              <a:lnSpc>
                <a:spcPct val="120000"/>
              </a:lnSpc>
              <a:spcAft>
                <a:spcPts val="200"/>
              </a:spcAft>
            </a:pPr>
            <a:r>
              <a:rPr sz="1000" b="0">
                <a:solidFill>
                  <a:srgbClr val="6FBF9E"/>
                </a:solidFill>
                <a:latin typeface="Cormorant Garamond"/>
              </a:rPr>
              <a:t>当代·数字 · 三星堆博物馆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0E0D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treedetai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120511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120511" y="0"/>
            <a:ext cx="7071183" cy="6858000"/>
          </a:xfrm>
          <a:prstGeom prst="rect">
            <a:avLst/>
          </a:prstGeom>
          <a:solidFill>
            <a:srgbClr val="0B0E0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364345" y="731520"/>
            <a:ext cx="36576" cy="5029200"/>
          </a:xfrm>
          <a:prstGeom prst="rect">
            <a:avLst/>
          </a:prstGeom>
          <a:solidFill>
            <a:srgbClr val="C9A1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577711" y="640080"/>
            <a:ext cx="6217920" cy="12801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0000"/>
              </a:lnSpc>
              <a:spcAft>
                <a:spcPts val="400"/>
              </a:spcAft>
            </a:pPr>
            <a:r>
              <a:rPr sz="1400" b="0">
                <a:solidFill>
                  <a:srgbClr val="C9A14A"/>
                </a:solidFill>
                <a:latin typeface="Cormorant Garamond"/>
              </a:rPr>
              <a:t>CHAPTER 01</a:t>
            </a:r>
          </a:p>
          <a:p>
            <a:pPr algn="l">
              <a:lnSpc>
                <a:spcPct val="120000"/>
              </a:lnSpc>
              <a:spcAft>
                <a:spcPts val="400"/>
              </a:spcAft>
            </a:pPr>
            <a:r>
              <a:rPr sz="3400" b="1">
                <a:solidFill>
                  <a:srgbClr val="ECC869"/>
                </a:solidFill>
                <a:latin typeface="Noto Serif SC"/>
              </a:rPr>
              <a:t>第壹章  蚕丛鱼凫</a:t>
            </a:r>
          </a:p>
          <a:p>
            <a:pPr algn="l">
              <a:lnSpc>
                <a:spcPct val="120000"/>
              </a:lnSpc>
              <a:spcAft>
                <a:spcPts val="400"/>
              </a:spcAft>
            </a:pPr>
            <a:r>
              <a:rPr sz="1600" b="0">
                <a:solidFill>
                  <a:srgbClr val="6FBF9E"/>
                </a:solidFill>
                <a:latin typeface="Noto Serif SC"/>
              </a:rPr>
              <a:t>古蜀先民与宝墩文化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577711" y="2468880"/>
            <a:ext cx="62179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0000"/>
              </a:lnSpc>
              <a:spcAft>
                <a:spcPts val="600"/>
              </a:spcAft>
            </a:pPr>
            <a:r>
              <a:rPr sz="1200" b="0">
                <a:solidFill>
                  <a:srgbClr val="C9A14A"/>
                </a:solidFill>
                <a:latin typeface="Cormorant Garamond"/>
              </a:rPr>
              <a:t>约公元前2500–前1700年 · 宝墩文化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577711" y="3017520"/>
            <a:ext cx="6217920" cy="3200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30000"/>
              </a:lnSpc>
              <a:spcAft>
                <a:spcPts val="1200"/>
              </a:spcAft>
            </a:pPr>
            <a:r>
              <a:rPr sz="1500" b="0">
                <a:solidFill>
                  <a:srgbClr val="D8CDB4"/>
                </a:solidFill>
                <a:latin typeface="Noto Serif SC"/>
              </a:rPr>
              <a:t>◆ 宝墩文化：成都平原史前城址群，长江上游文明晨曦</a:t>
            </a:r>
          </a:p>
          <a:p>
            <a:pPr algn="l">
              <a:lnSpc>
                <a:spcPct val="130000"/>
              </a:lnSpc>
              <a:spcAft>
                <a:spcPts val="1200"/>
              </a:spcAft>
            </a:pPr>
            <a:r>
              <a:rPr sz="1500" b="0">
                <a:solidFill>
                  <a:srgbClr val="D8CDB4"/>
                </a:solidFill>
                <a:latin typeface="Noto Serif SC"/>
              </a:rPr>
              <a:t>◆ 三代蜀王蚕丛·柏灌·鱼凫自岷山迁入平原</a:t>
            </a:r>
          </a:p>
          <a:p>
            <a:pPr algn="l">
              <a:lnSpc>
                <a:spcPct val="130000"/>
              </a:lnSpc>
              <a:spcAft>
                <a:spcPts val="1200"/>
              </a:spcAft>
            </a:pPr>
            <a:r>
              <a:rPr sz="1500" b="0">
                <a:solidFill>
                  <a:srgbClr val="D8CDB4"/>
                </a:solidFill>
                <a:latin typeface="Noto Serif SC"/>
              </a:rPr>
              <a:t>◆ 城墙、环壕、水稻、夹砂陶——早期国家雏形</a:t>
            </a:r>
          </a:p>
          <a:p>
            <a:pPr algn="l">
              <a:lnSpc>
                <a:spcPct val="130000"/>
              </a:lnSpc>
              <a:spcAft>
                <a:spcPts val="1200"/>
              </a:spcAft>
            </a:pPr>
            <a:r>
              <a:rPr sz="1500" b="0">
                <a:solidFill>
                  <a:srgbClr val="D8CDB4"/>
                </a:solidFill>
                <a:latin typeface="Noto Serif SC"/>
              </a:rPr>
              <a:t>◆ 三星堆早期地层属宝墩序列，青铜之都之根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6400800"/>
            <a:ext cx="54864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0000"/>
              </a:lnSpc>
              <a:spcAft>
                <a:spcPts val="600"/>
              </a:spcAft>
            </a:pPr>
            <a:r>
              <a:rPr sz="900" b="0">
                <a:solidFill>
                  <a:srgbClr val="6FBF9E"/>
                </a:solidFill>
                <a:latin typeface="Cormorant Garamond"/>
              </a:rPr>
              <a:t>三星堆与古蜀文明 · 教学课件 · P.3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0E0D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mas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120511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120511" y="0"/>
            <a:ext cx="7071183" cy="6858000"/>
          </a:xfrm>
          <a:prstGeom prst="rect">
            <a:avLst/>
          </a:prstGeom>
          <a:solidFill>
            <a:srgbClr val="0B0E0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364345" y="731520"/>
            <a:ext cx="36576" cy="5029200"/>
          </a:xfrm>
          <a:prstGeom prst="rect">
            <a:avLst/>
          </a:prstGeom>
          <a:solidFill>
            <a:srgbClr val="C9A1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577711" y="640080"/>
            <a:ext cx="6217920" cy="12801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0000"/>
              </a:lnSpc>
              <a:spcAft>
                <a:spcPts val="400"/>
              </a:spcAft>
            </a:pPr>
            <a:r>
              <a:rPr sz="1400" b="0">
                <a:solidFill>
                  <a:srgbClr val="C9A14A"/>
                </a:solidFill>
                <a:latin typeface="Cormorant Garamond"/>
              </a:rPr>
              <a:t>CHAPTER 02</a:t>
            </a:r>
          </a:p>
          <a:p>
            <a:pPr algn="l">
              <a:lnSpc>
                <a:spcPct val="120000"/>
              </a:lnSpc>
              <a:spcAft>
                <a:spcPts val="400"/>
              </a:spcAft>
            </a:pPr>
            <a:r>
              <a:rPr sz="3400" b="1">
                <a:solidFill>
                  <a:srgbClr val="ECC869"/>
                </a:solidFill>
                <a:latin typeface="Noto Serif SC"/>
              </a:rPr>
              <a:t>第贰章  惊世发现</a:t>
            </a:r>
          </a:p>
          <a:p>
            <a:pPr algn="l">
              <a:lnSpc>
                <a:spcPct val="120000"/>
              </a:lnSpc>
              <a:spcAft>
                <a:spcPts val="400"/>
              </a:spcAft>
            </a:pPr>
            <a:r>
              <a:rPr sz="1600" b="0">
                <a:solidFill>
                  <a:srgbClr val="6FBF9E"/>
                </a:solidFill>
                <a:latin typeface="Noto Serif SC"/>
              </a:rPr>
              <a:t>三星堆一号祭祀坑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577711" y="2468880"/>
            <a:ext cx="62179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0000"/>
              </a:lnSpc>
              <a:spcAft>
                <a:spcPts val="600"/>
              </a:spcAft>
            </a:pPr>
            <a:r>
              <a:rPr sz="1200" b="0">
                <a:solidFill>
                  <a:srgbClr val="C9A14A"/>
                </a:solidFill>
                <a:latin typeface="Cormorant Garamond"/>
              </a:rPr>
              <a:t>1986年 · 一号祭祀坑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577711" y="3017520"/>
            <a:ext cx="6217920" cy="3200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30000"/>
              </a:lnSpc>
              <a:spcAft>
                <a:spcPts val="1200"/>
              </a:spcAft>
            </a:pPr>
            <a:r>
              <a:rPr sz="1500" b="0">
                <a:solidFill>
                  <a:srgbClr val="D8CDB4"/>
                </a:solidFill>
                <a:latin typeface="Noto Serif SC"/>
              </a:rPr>
              <a:t>◆ 1986年7月砖厂取土意外发现玉器</a:t>
            </a:r>
          </a:p>
          <a:p>
            <a:pPr algn="l">
              <a:lnSpc>
                <a:spcPct val="130000"/>
              </a:lnSpc>
              <a:spcAft>
                <a:spcPts val="1200"/>
              </a:spcAft>
            </a:pPr>
            <a:r>
              <a:rPr sz="1500" b="0">
                <a:solidFill>
                  <a:srgbClr val="D8CDB4"/>
                </a:solidFill>
                <a:latin typeface="Noto Serif SC"/>
              </a:rPr>
              <a:t>◆ 长方形坑2.6×1.5×1.6m，出土逾400件</a:t>
            </a:r>
          </a:p>
          <a:p>
            <a:pPr algn="l">
              <a:lnSpc>
                <a:spcPct val="130000"/>
              </a:lnSpc>
              <a:spcAft>
                <a:spcPts val="1200"/>
              </a:spcAft>
            </a:pPr>
            <a:r>
              <a:rPr sz="1500" b="0">
                <a:solidFill>
                  <a:srgbClr val="D8CDB4"/>
                </a:solidFill>
                <a:latin typeface="Noto Serif SC"/>
              </a:rPr>
              <a:t>◆ 青铜·金·玉·陶·海贝分层叠压</a:t>
            </a:r>
          </a:p>
          <a:p>
            <a:pPr algn="l">
              <a:lnSpc>
                <a:spcPct val="130000"/>
              </a:lnSpc>
              <a:spcAft>
                <a:spcPts val="1200"/>
              </a:spcAft>
            </a:pPr>
            <a:r>
              <a:rPr sz="1500" b="0">
                <a:solidFill>
                  <a:srgbClr val="D8CDB4"/>
                </a:solidFill>
                <a:latin typeface="Noto Serif SC"/>
              </a:rPr>
              <a:t>◆ 燎祭瘗埋——非墓，乃祭祀礼仪之终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6400800"/>
            <a:ext cx="54864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0000"/>
              </a:lnSpc>
              <a:spcAft>
                <a:spcPts val="600"/>
              </a:spcAft>
            </a:pPr>
            <a:r>
              <a:rPr sz="900" b="0">
                <a:solidFill>
                  <a:srgbClr val="6FBF9E"/>
                </a:solidFill>
                <a:latin typeface="Cormorant Garamond"/>
              </a:rPr>
              <a:t>三星堆与古蜀文明 · 教学课件 · P.4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0E0D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treedetai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120511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120511" y="0"/>
            <a:ext cx="7071183" cy="6858000"/>
          </a:xfrm>
          <a:prstGeom prst="rect">
            <a:avLst/>
          </a:prstGeom>
          <a:solidFill>
            <a:srgbClr val="0B0E0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364345" y="731520"/>
            <a:ext cx="36576" cy="5029200"/>
          </a:xfrm>
          <a:prstGeom prst="rect">
            <a:avLst/>
          </a:prstGeom>
          <a:solidFill>
            <a:srgbClr val="C9A1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577711" y="640080"/>
            <a:ext cx="6217920" cy="12801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0000"/>
              </a:lnSpc>
              <a:spcAft>
                <a:spcPts val="400"/>
              </a:spcAft>
            </a:pPr>
            <a:r>
              <a:rPr sz="1400" b="0">
                <a:solidFill>
                  <a:srgbClr val="C9A14A"/>
                </a:solidFill>
                <a:latin typeface="Cormorant Garamond"/>
              </a:rPr>
              <a:t>CHAPTER 03</a:t>
            </a:r>
          </a:p>
          <a:p>
            <a:pPr algn="l">
              <a:lnSpc>
                <a:spcPct val="120000"/>
              </a:lnSpc>
              <a:spcAft>
                <a:spcPts val="400"/>
              </a:spcAft>
            </a:pPr>
            <a:r>
              <a:rPr sz="3400" b="1">
                <a:solidFill>
                  <a:srgbClr val="ECC869"/>
                </a:solidFill>
                <a:latin typeface="Noto Serif SC"/>
              </a:rPr>
              <a:t>第叁章  青铜神树</a:t>
            </a:r>
          </a:p>
          <a:p>
            <a:pPr algn="l">
              <a:lnSpc>
                <a:spcPct val="120000"/>
              </a:lnSpc>
              <a:spcAft>
                <a:spcPts val="400"/>
              </a:spcAft>
            </a:pPr>
            <a:r>
              <a:rPr sz="1600" b="0">
                <a:solidFill>
                  <a:srgbClr val="6FBF9E"/>
                </a:solidFill>
                <a:latin typeface="Noto Serif SC"/>
              </a:rPr>
              <a:t>通天的宇宙观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577711" y="2468880"/>
            <a:ext cx="62179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0000"/>
              </a:lnSpc>
              <a:spcAft>
                <a:spcPts val="600"/>
              </a:spcAft>
            </a:pPr>
            <a:r>
              <a:rPr sz="1200" b="0">
                <a:solidFill>
                  <a:srgbClr val="C9A14A"/>
                </a:solidFill>
                <a:latin typeface="Cormorant Garamond"/>
              </a:rPr>
              <a:t>青铜·通天 · 二号祭祀坑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577711" y="3017520"/>
            <a:ext cx="6217920" cy="3200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30000"/>
              </a:lnSpc>
              <a:spcAft>
                <a:spcPts val="1200"/>
              </a:spcAft>
            </a:pPr>
            <a:r>
              <a:rPr sz="1500" b="0">
                <a:solidFill>
                  <a:srgbClr val="D8CDB4"/>
                </a:solidFill>
                <a:latin typeface="Noto Serif SC"/>
              </a:rPr>
              <a:t>◆ 通高3.96米，世界最大单件青铜文物之一</a:t>
            </a:r>
          </a:p>
          <a:p>
            <a:pPr algn="l">
              <a:lnSpc>
                <a:spcPct val="130000"/>
              </a:lnSpc>
              <a:spcAft>
                <a:spcPts val="1200"/>
              </a:spcAft>
            </a:pPr>
            <a:r>
              <a:rPr sz="1500" b="0">
                <a:solidFill>
                  <a:srgbClr val="D8CDB4"/>
                </a:solidFill>
                <a:latin typeface="Noto Serif SC"/>
              </a:rPr>
              <a:t>◆ 三层九鸟，铸有铜龙缘树而下</a:t>
            </a:r>
          </a:p>
          <a:p>
            <a:pPr algn="l">
              <a:lnSpc>
                <a:spcPct val="130000"/>
              </a:lnSpc>
              <a:spcAft>
                <a:spcPts val="1200"/>
              </a:spcAft>
            </a:pPr>
            <a:r>
              <a:rPr sz="1500" b="0">
                <a:solidFill>
                  <a:srgbClr val="D8CDB4"/>
                </a:solidFill>
                <a:latin typeface="Noto Serif SC"/>
              </a:rPr>
              <a:t>◆ 扶桑·若木——太阳金乌所栖之树</a:t>
            </a:r>
          </a:p>
          <a:p>
            <a:pPr algn="l">
              <a:lnSpc>
                <a:spcPct val="130000"/>
              </a:lnSpc>
              <a:spcAft>
                <a:spcPts val="1200"/>
              </a:spcAft>
            </a:pPr>
            <a:r>
              <a:rPr sz="1500" b="0">
                <a:solidFill>
                  <a:srgbClr val="D8CDB4"/>
                </a:solidFill>
                <a:latin typeface="Noto Serif SC"/>
              </a:rPr>
              <a:t>◆ 通天·测日·敬神三位一体的宇宙模型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6400800"/>
            <a:ext cx="54864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0000"/>
              </a:lnSpc>
              <a:spcAft>
                <a:spcPts val="600"/>
              </a:spcAft>
            </a:pPr>
            <a:r>
              <a:rPr sz="900" b="0">
                <a:solidFill>
                  <a:srgbClr val="6FBF9E"/>
                </a:solidFill>
                <a:latin typeface="Cormorant Garamond"/>
              </a:rPr>
              <a:t>三星堆与古蜀文明 · 教学课件 · P.5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0E0D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mas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120511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120511" y="0"/>
            <a:ext cx="7071183" cy="6858000"/>
          </a:xfrm>
          <a:prstGeom prst="rect">
            <a:avLst/>
          </a:prstGeom>
          <a:solidFill>
            <a:srgbClr val="0B0E0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364345" y="731520"/>
            <a:ext cx="36576" cy="5029200"/>
          </a:xfrm>
          <a:prstGeom prst="rect">
            <a:avLst/>
          </a:prstGeom>
          <a:solidFill>
            <a:srgbClr val="C9A1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577711" y="640080"/>
            <a:ext cx="6217920" cy="12801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0000"/>
              </a:lnSpc>
              <a:spcAft>
                <a:spcPts val="400"/>
              </a:spcAft>
            </a:pPr>
            <a:r>
              <a:rPr sz="1400" b="0">
                <a:solidFill>
                  <a:srgbClr val="C9A14A"/>
                </a:solidFill>
                <a:latin typeface="Cormorant Garamond"/>
              </a:rPr>
              <a:t>CHAPTER 04</a:t>
            </a:r>
          </a:p>
          <a:p>
            <a:pPr algn="l">
              <a:lnSpc>
                <a:spcPct val="120000"/>
              </a:lnSpc>
              <a:spcAft>
                <a:spcPts val="400"/>
              </a:spcAft>
            </a:pPr>
            <a:r>
              <a:rPr sz="3400" b="1">
                <a:solidFill>
                  <a:srgbClr val="ECC869"/>
                </a:solidFill>
                <a:latin typeface="Noto Serif SC"/>
              </a:rPr>
              <a:t>第肆章  纵目面具</a:t>
            </a:r>
          </a:p>
          <a:p>
            <a:pPr algn="l">
              <a:lnSpc>
                <a:spcPct val="120000"/>
              </a:lnSpc>
              <a:spcAft>
                <a:spcPts val="400"/>
              </a:spcAft>
            </a:pPr>
            <a:r>
              <a:rPr sz="1600" b="0">
                <a:solidFill>
                  <a:srgbClr val="6FBF9E"/>
                </a:solidFill>
                <a:latin typeface="Noto Serif SC"/>
              </a:rPr>
              <a:t>纵目面具与黄金面罩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577711" y="2468880"/>
            <a:ext cx="62179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0000"/>
              </a:lnSpc>
              <a:spcAft>
                <a:spcPts val="600"/>
              </a:spcAft>
            </a:pPr>
            <a:r>
              <a:rPr sz="1200" b="0">
                <a:solidFill>
                  <a:srgbClr val="C9A14A"/>
                </a:solidFill>
                <a:latin typeface="Cormorant Garamond"/>
              </a:rPr>
              <a:t>神性形象 · 二号祭祀坑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577711" y="3017520"/>
            <a:ext cx="6217920" cy="3200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30000"/>
              </a:lnSpc>
              <a:spcAft>
                <a:spcPts val="1200"/>
              </a:spcAft>
            </a:pPr>
            <a:r>
              <a:rPr sz="1500" b="0">
                <a:solidFill>
                  <a:srgbClr val="D8CDB4"/>
                </a:solidFill>
                <a:latin typeface="Noto Serif SC"/>
              </a:rPr>
              <a:t>◆ 纵目面具宽1.38米，眼球外凸16cm</a:t>
            </a:r>
          </a:p>
          <a:p>
            <a:pPr algn="l">
              <a:lnSpc>
                <a:spcPct val="130000"/>
              </a:lnSpc>
              <a:spcAft>
                <a:spcPts val="1200"/>
              </a:spcAft>
            </a:pPr>
            <a:r>
              <a:rPr sz="1500" b="0">
                <a:solidFill>
                  <a:srgbClr val="D8CDB4"/>
                </a:solidFill>
                <a:latin typeface="Noto Serif SC"/>
              </a:rPr>
              <a:t>◆ 蚕丛「其目纵」——千里神视崇拜</a:t>
            </a:r>
          </a:p>
          <a:p>
            <a:pPr algn="l">
              <a:lnSpc>
                <a:spcPct val="130000"/>
              </a:lnSpc>
              <a:spcAft>
                <a:spcPts val="1200"/>
              </a:spcAft>
            </a:pPr>
            <a:r>
              <a:rPr sz="1500" b="0">
                <a:solidFill>
                  <a:srgbClr val="D8CDB4"/>
                </a:solidFill>
                <a:latin typeface="Noto Serif SC"/>
              </a:rPr>
              <a:t>◆ 金箔贴面，金面青铜世界独树一帜</a:t>
            </a:r>
          </a:p>
          <a:p>
            <a:pPr algn="l">
              <a:lnSpc>
                <a:spcPct val="130000"/>
              </a:lnSpc>
              <a:spcAft>
                <a:spcPts val="1200"/>
              </a:spcAft>
            </a:pPr>
            <a:r>
              <a:rPr sz="1500" b="0">
                <a:solidFill>
                  <a:srgbClr val="D8CDB4"/>
                </a:solidFill>
                <a:latin typeface="Noto Serif SC"/>
              </a:rPr>
              <a:t>◆ 夸张即神化：放大感官以达超凡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6400800"/>
            <a:ext cx="54864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0000"/>
              </a:lnSpc>
              <a:spcAft>
                <a:spcPts val="600"/>
              </a:spcAft>
            </a:pPr>
            <a:r>
              <a:rPr sz="900" b="0">
                <a:solidFill>
                  <a:srgbClr val="6FBF9E"/>
                </a:solidFill>
                <a:latin typeface="Cormorant Garamond"/>
              </a:rPr>
              <a:t>三星堆与古蜀文明 · 教学课件 · P.6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0E0D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staff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120511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120511" y="0"/>
            <a:ext cx="7071183" cy="6858000"/>
          </a:xfrm>
          <a:prstGeom prst="rect">
            <a:avLst/>
          </a:prstGeom>
          <a:solidFill>
            <a:srgbClr val="0B0E0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364345" y="731520"/>
            <a:ext cx="36576" cy="5029200"/>
          </a:xfrm>
          <a:prstGeom prst="rect">
            <a:avLst/>
          </a:prstGeom>
          <a:solidFill>
            <a:srgbClr val="C9A1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577711" y="640080"/>
            <a:ext cx="6217920" cy="12801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0000"/>
              </a:lnSpc>
              <a:spcAft>
                <a:spcPts val="400"/>
              </a:spcAft>
            </a:pPr>
            <a:r>
              <a:rPr sz="1400" b="0">
                <a:solidFill>
                  <a:srgbClr val="C9A14A"/>
                </a:solidFill>
                <a:latin typeface="Cormorant Garamond"/>
              </a:rPr>
              <a:t>CHAPTER 05</a:t>
            </a:r>
          </a:p>
          <a:p>
            <a:pPr algn="l">
              <a:lnSpc>
                <a:spcPct val="120000"/>
              </a:lnSpc>
              <a:spcAft>
                <a:spcPts val="400"/>
              </a:spcAft>
            </a:pPr>
            <a:r>
              <a:rPr sz="3400" b="1">
                <a:solidFill>
                  <a:srgbClr val="ECC869"/>
                </a:solidFill>
                <a:latin typeface="Noto Serif SC"/>
              </a:rPr>
              <a:t>第伍章  金杖之谜</a:t>
            </a:r>
          </a:p>
          <a:p>
            <a:pPr algn="l">
              <a:lnSpc>
                <a:spcPct val="120000"/>
              </a:lnSpc>
              <a:spcAft>
                <a:spcPts val="400"/>
              </a:spcAft>
            </a:pPr>
            <a:r>
              <a:rPr sz="1600" b="0">
                <a:solidFill>
                  <a:srgbClr val="6FBF9E"/>
                </a:solidFill>
                <a:latin typeface="Noto Serif SC"/>
              </a:rPr>
              <a:t>古蜀王权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577711" y="2468880"/>
            <a:ext cx="62179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0000"/>
              </a:lnSpc>
              <a:spcAft>
                <a:spcPts val="600"/>
              </a:spcAft>
            </a:pPr>
            <a:r>
              <a:rPr sz="1200" b="0">
                <a:solidFill>
                  <a:srgbClr val="C9A14A"/>
                </a:solidFill>
                <a:latin typeface="Cormorant Garamond"/>
              </a:rPr>
              <a:t>王权符号 · 一号祭祀坑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577711" y="3017520"/>
            <a:ext cx="6217920" cy="3200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30000"/>
              </a:lnSpc>
              <a:spcAft>
                <a:spcPts val="1200"/>
              </a:spcAft>
            </a:pPr>
            <a:r>
              <a:rPr sz="1500" b="0">
                <a:solidFill>
                  <a:srgbClr val="D8CDB4"/>
                </a:solidFill>
                <a:latin typeface="Noto Serif SC"/>
              </a:rPr>
              <a:t>◆ 金杖长1.42米，重约500克，金皮包木芯</a:t>
            </a:r>
          </a:p>
          <a:p>
            <a:pPr algn="l">
              <a:lnSpc>
                <a:spcPct val="130000"/>
              </a:lnSpc>
              <a:spcAft>
                <a:spcPts val="1200"/>
              </a:spcAft>
            </a:pPr>
            <a:r>
              <a:rPr sz="1500" b="0">
                <a:solidFill>
                  <a:srgbClr val="D8CDB4"/>
                </a:solidFill>
                <a:latin typeface="Noto Serif SC"/>
              </a:rPr>
              <a:t>◆ 鱼·鸟·箭纹饰贯穿，鱼凫王号图符</a:t>
            </a:r>
          </a:p>
          <a:p>
            <a:pPr algn="l">
              <a:lnSpc>
                <a:spcPct val="130000"/>
              </a:lnSpc>
              <a:spcAft>
                <a:spcPts val="1200"/>
              </a:spcAft>
            </a:pPr>
            <a:r>
              <a:rPr sz="1500" b="0">
                <a:solidFill>
                  <a:srgbClr val="D8CDB4"/>
                </a:solidFill>
                <a:latin typeface="Noto Serif SC"/>
              </a:rPr>
              <a:t>◆ 古蜀以杖代鼎，独立于中原王权系统</a:t>
            </a:r>
          </a:p>
          <a:p>
            <a:pPr algn="l">
              <a:lnSpc>
                <a:spcPct val="130000"/>
              </a:lnSpc>
              <a:spcAft>
                <a:spcPts val="1200"/>
              </a:spcAft>
            </a:pPr>
            <a:r>
              <a:rPr sz="1500" b="0">
                <a:solidFill>
                  <a:srgbClr val="D8CDB4"/>
                </a:solidFill>
                <a:latin typeface="Noto Serif SC"/>
              </a:rPr>
              <a:t>◆ 杖在则王在——权力的实物凭证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6400800"/>
            <a:ext cx="54864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0000"/>
              </a:lnSpc>
              <a:spcAft>
                <a:spcPts val="600"/>
              </a:spcAft>
            </a:pPr>
            <a:r>
              <a:rPr sz="900" b="0">
                <a:solidFill>
                  <a:srgbClr val="6FBF9E"/>
                </a:solidFill>
                <a:latin typeface="Cormorant Garamond"/>
              </a:rPr>
              <a:t>三星堆与古蜀文明 · 教学课件 · P.7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0E0D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sunbir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120511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120511" y="0"/>
            <a:ext cx="7071183" cy="6858000"/>
          </a:xfrm>
          <a:prstGeom prst="rect">
            <a:avLst/>
          </a:prstGeom>
          <a:solidFill>
            <a:srgbClr val="0B0E0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364345" y="731520"/>
            <a:ext cx="36576" cy="5029200"/>
          </a:xfrm>
          <a:prstGeom prst="rect">
            <a:avLst/>
          </a:prstGeom>
          <a:solidFill>
            <a:srgbClr val="C9A1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577711" y="640080"/>
            <a:ext cx="6217920" cy="12801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0000"/>
              </a:lnSpc>
              <a:spcAft>
                <a:spcPts val="400"/>
              </a:spcAft>
            </a:pPr>
            <a:r>
              <a:rPr sz="1400" b="0">
                <a:solidFill>
                  <a:srgbClr val="C9A14A"/>
                </a:solidFill>
                <a:latin typeface="Cormorant Garamond"/>
              </a:rPr>
              <a:t>CHAPTER 06</a:t>
            </a:r>
          </a:p>
          <a:p>
            <a:pPr algn="l">
              <a:lnSpc>
                <a:spcPct val="120000"/>
              </a:lnSpc>
              <a:spcAft>
                <a:spcPts val="400"/>
              </a:spcAft>
            </a:pPr>
            <a:r>
              <a:rPr sz="3400" b="1">
                <a:solidFill>
                  <a:srgbClr val="ECC869"/>
                </a:solidFill>
                <a:latin typeface="Noto Serif SC"/>
              </a:rPr>
              <a:t>第陆章  金沙迁都</a:t>
            </a:r>
          </a:p>
          <a:p>
            <a:pPr algn="l">
              <a:lnSpc>
                <a:spcPct val="120000"/>
              </a:lnSpc>
              <a:spcAft>
                <a:spcPts val="400"/>
              </a:spcAft>
            </a:pPr>
            <a:r>
              <a:rPr sz="1600" b="0">
                <a:solidFill>
                  <a:srgbClr val="6FBF9E"/>
                </a:solidFill>
                <a:latin typeface="Noto Serif SC"/>
              </a:rPr>
              <a:t>古蜀迁都与太阳神鸟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577711" y="2468880"/>
            <a:ext cx="62179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0000"/>
              </a:lnSpc>
              <a:spcAft>
                <a:spcPts val="600"/>
              </a:spcAft>
            </a:pPr>
            <a:r>
              <a:rPr sz="1200" b="0">
                <a:solidFill>
                  <a:srgbClr val="C9A14A"/>
                </a:solidFill>
                <a:latin typeface="Cormorant Garamond"/>
              </a:rPr>
              <a:t>约公元前1200–前650年 · 金沙遗址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577711" y="3017520"/>
            <a:ext cx="6217920" cy="3200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30000"/>
              </a:lnSpc>
              <a:spcAft>
                <a:spcPts val="1200"/>
              </a:spcAft>
            </a:pPr>
            <a:r>
              <a:rPr sz="1500" b="0">
                <a:solidFill>
                  <a:srgbClr val="D8CDB4"/>
                </a:solidFill>
                <a:latin typeface="Noto Serif SC"/>
              </a:rPr>
              <a:t>◆ 2001年发现，三星堆迁都后的新都</a:t>
            </a:r>
          </a:p>
          <a:p>
            <a:pPr algn="l">
              <a:lnSpc>
                <a:spcPct val="130000"/>
              </a:lnSpc>
              <a:spcAft>
                <a:spcPts val="1200"/>
              </a:spcAft>
            </a:pPr>
            <a:r>
              <a:rPr sz="1500" b="0">
                <a:solidFill>
                  <a:srgbClr val="D8CDB4"/>
                </a:solidFill>
                <a:latin typeface="Noto Serif SC"/>
              </a:rPr>
              <a:t>◆ 太阳神鸟金箔厚0.02cm，十二芒四鸟</a:t>
            </a:r>
          </a:p>
          <a:p>
            <a:pPr algn="l">
              <a:lnSpc>
                <a:spcPct val="130000"/>
              </a:lnSpc>
              <a:spcAft>
                <a:spcPts val="1200"/>
              </a:spcAft>
            </a:pPr>
            <a:r>
              <a:rPr sz="1500" b="0">
                <a:solidFill>
                  <a:srgbClr val="D8CDB4"/>
                </a:solidFill>
                <a:latin typeface="Noto Serif SC"/>
              </a:rPr>
              <a:t>◆ 黄金版天文历法图</a:t>
            </a:r>
          </a:p>
          <a:p>
            <a:pPr algn="l">
              <a:lnSpc>
                <a:spcPct val="130000"/>
              </a:lnSpc>
              <a:spcAft>
                <a:spcPts val="1200"/>
              </a:spcAft>
            </a:pPr>
            <a:r>
              <a:rPr sz="1500" b="0">
                <a:solidFill>
                  <a:srgbClr val="D8CDB4"/>
                </a:solidFill>
                <a:latin typeface="Noto Serif SC"/>
              </a:rPr>
              <a:t>◆ 金玉精致化，象牙堆积数吨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6400800"/>
            <a:ext cx="54864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0000"/>
              </a:lnSpc>
              <a:spcAft>
                <a:spcPts val="600"/>
              </a:spcAft>
            </a:pPr>
            <a:r>
              <a:rPr sz="900" b="0">
                <a:solidFill>
                  <a:srgbClr val="6FBF9E"/>
                </a:solidFill>
                <a:latin typeface="Cormorant Garamond"/>
              </a:rPr>
              <a:t>三星堆与古蜀文明 · 教学课件 · P.8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0E0D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vesse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120511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120511" y="0"/>
            <a:ext cx="7071183" cy="6858000"/>
          </a:xfrm>
          <a:prstGeom prst="rect">
            <a:avLst/>
          </a:prstGeom>
          <a:solidFill>
            <a:srgbClr val="0B0E0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364345" y="731520"/>
            <a:ext cx="36576" cy="5029200"/>
          </a:xfrm>
          <a:prstGeom prst="rect">
            <a:avLst/>
          </a:prstGeom>
          <a:solidFill>
            <a:srgbClr val="C9A1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577711" y="640080"/>
            <a:ext cx="6217920" cy="12801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0000"/>
              </a:lnSpc>
              <a:spcAft>
                <a:spcPts val="400"/>
              </a:spcAft>
            </a:pPr>
            <a:r>
              <a:rPr sz="1400" b="0">
                <a:solidFill>
                  <a:srgbClr val="C9A14A"/>
                </a:solidFill>
                <a:latin typeface="Cormorant Garamond"/>
              </a:rPr>
              <a:t>CHAPTER 07</a:t>
            </a:r>
          </a:p>
          <a:p>
            <a:pPr algn="l">
              <a:lnSpc>
                <a:spcPct val="120000"/>
              </a:lnSpc>
              <a:spcAft>
                <a:spcPts val="400"/>
              </a:spcAft>
            </a:pPr>
            <a:r>
              <a:rPr sz="3400" b="1">
                <a:solidFill>
                  <a:srgbClr val="ECC869"/>
                </a:solidFill>
                <a:latin typeface="Noto Serif SC"/>
              </a:rPr>
              <a:t>第柒章  巴蜀图语</a:t>
            </a:r>
          </a:p>
          <a:p>
            <a:pPr algn="l">
              <a:lnSpc>
                <a:spcPct val="120000"/>
              </a:lnSpc>
              <a:spcAft>
                <a:spcPts val="400"/>
              </a:spcAft>
            </a:pPr>
            <a:r>
              <a:rPr sz="1600" b="0">
                <a:solidFill>
                  <a:srgbClr val="6FBF9E"/>
                </a:solidFill>
                <a:latin typeface="Noto Serif SC"/>
              </a:rPr>
              <a:t>未解的文字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577711" y="2468880"/>
            <a:ext cx="62179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0000"/>
              </a:lnSpc>
              <a:spcAft>
                <a:spcPts val="600"/>
              </a:spcAft>
            </a:pPr>
            <a:r>
              <a:rPr sz="1200" b="0">
                <a:solidFill>
                  <a:srgbClr val="C9A14A"/>
                </a:solidFill>
                <a:latin typeface="Cormorant Garamond"/>
              </a:rPr>
              <a:t>未解之谜 · 全蜀境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577711" y="3017520"/>
            <a:ext cx="6217920" cy="3200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30000"/>
              </a:lnSpc>
              <a:spcAft>
                <a:spcPts val="1200"/>
              </a:spcAft>
            </a:pPr>
            <a:r>
              <a:rPr sz="1500" b="0">
                <a:solidFill>
                  <a:srgbClr val="D8CDB4"/>
                </a:solidFill>
                <a:latin typeface="Noto Serif SC"/>
              </a:rPr>
              <a:t>◆ 战国至汉初巴蜀青铜器上的符号系统</a:t>
            </a:r>
          </a:p>
          <a:p>
            <a:pPr algn="l">
              <a:lnSpc>
                <a:spcPct val="130000"/>
              </a:lnSpc>
              <a:spcAft>
                <a:spcPts val="1200"/>
              </a:spcAft>
            </a:pPr>
            <a:r>
              <a:rPr sz="1500" b="0">
                <a:solidFill>
                  <a:srgbClr val="D8CDB4"/>
                </a:solidFill>
                <a:latin typeface="Noto Serif SC"/>
              </a:rPr>
              <a:t>◆ 手心纹·花蒂纹·水波纹·虎纹·戟纹</a:t>
            </a:r>
          </a:p>
          <a:p>
            <a:pPr algn="l">
              <a:lnSpc>
                <a:spcPct val="130000"/>
              </a:lnSpc>
              <a:spcAft>
                <a:spcPts val="1200"/>
              </a:spcAft>
            </a:pPr>
            <a:r>
              <a:rPr sz="1500" b="0">
                <a:solidFill>
                  <a:srgbClr val="D8CDB4"/>
                </a:solidFill>
                <a:latin typeface="Noto Serif SC"/>
              </a:rPr>
              <a:t>◆ 图徽抑或原始文字？争议未决</a:t>
            </a:r>
          </a:p>
          <a:p>
            <a:pPr algn="l">
              <a:lnSpc>
                <a:spcPct val="130000"/>
              </a:lnSpc>
              <a:spcAft>
                <a:spcPts val="1200"/>
              </a:spcAft>
            </a:pPr>
            <a:r>
              <a:rPr sz="1500" b="0">
                <a:solidFill>
                  <a:srgbClr val="D8CDB4"/>
                </a:solidFill>
                <a:latin typeface="Noto Serif SC"/>
              </a:rPr>
              <a:t>◆ 与东巴文·尔苏文并称西南未释文字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6400800"/>
            <a:ext cx="54864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0000"/>
              </a:lnSpc>
              <a:spcAft>
                <a:spcPts val="600"/>
              </a:spcAft>
            </a:pPr>
            <a:r>
              <a:rPr sz="900" b="0">
                <a:solidFill>
                  <a:srgbClr val="6FBF9E"/>
                </a:solidFill>
                <a:latin typeface="Cormorant Garamond"/>
              </a:rPr>
              <a:t>三星堆与古蜀文明 · 教学课件 · P.9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